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1" r:id="rId4"/>
    <p:sldId id="258" r:id="rId5"/>
    <p:sldId id="259"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A0ECFD-AE2A-4BA1-9373-5A19D33B6528}"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326306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ECFD-AE2A-4BA1-9373-5A19D33B6528}"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285097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ECFD-AE2A-4BA1-9373-5A19D33B6528}"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27957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ECFD-AE2A-4BA1-9373-5A19D33B6528}"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148984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A0ECFD-AE2A-4BA1-9373-5A19D33B6528}"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53129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A0ECFD-AE2A-4BA1-9373-5A19D33B6528}"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316561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A0ECFD-AE2A-4BA1-9373-5A19D33B6528}"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392612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A0ECFD-AE2A-4BA1-9373-5A19D33B6528}"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210795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ECFD-AE2A-4BA1-9373-5A19D33B6528}"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284450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A0ECFD-AE2A-4BA1-9373-5A19D33B6528}"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394512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A0ECFD-AE2A-4BA1-9373-5A19D33B6528}"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CE773A-AF52-4F42-BFE0-756AA1FF99BC}" type="slidenum">
              <a:rPr lang="en-GB" smtClean="0"/>
              <a:t>‹#›</a:t>
            </a:fld>
            <a:endParaRPr lang="en-GB"/>
          </a:p>
        </p:txBody>
      </p:sp>
    </p:spTree>
    <p:extLst>
      <p:ext uri="{BB962C8B-B14F-4D97-AF65-F5344CB8AC3E}">
        <p14:creationId xmlns:p14="http://schemas.microsoft.com/office/powerpoint/2010/main" val="139822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ECFD-AE2A-4BA1-9373-5A19D33B6528}" type="datetimeFigureOut">
              <a:rPr lang="en-GB" smtClean="0"/>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E773A-AF52-4F42-BFE0-756AA1FF99BC}" type="slidenum">
              <a:rPr lang="en-GB" smtClean="0"/>
              <a:t>‹#›</a:t>
            </a:fld>
            <a:endParaRPr lang="en-GB"/>
          </a:p>
        </p:txBody>
      </p:sp>
    </p:spTree>
    <p:extLst>
      <p:ext uri="{BB962C8B-B14F-4D97-AF65-F5344CB8AC3E}">
        <p14:creationId xmlns:p14="http://schemas.microsoft.com/office/powerpoint/2010/main" val="401483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guides/z3bp82p/revision/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rLK3iY4xb8" TargetMode="External"/><Relationship Id="rId2" Type="http://schemas.openxmlformats.org/officeDocument/2006/relationships/hyperlink" Target="https://www.youtube.com/watch?v=yMVy8_98I-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Lesson Objective</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The aim of this lesson is for you to learn what the main events were in Hitler’s rise to power and to understand how each event helped him.</a:t>
            </a:r>
          </a:p>
          <a:p>
            <a:pPr marL="0" indent="0">
              <a:buNone/>
            </a:pPr>
            <a:endParaRPr lang="en-GB" dirty="0">
              <a:latin typeface="Comic Sans MS" panose="030F0702030302020204" pitchFamily="66" charset="0"/>
            </a:endParaRPr>
          </a:p>
          <a:p>
            <a:r>
              <a:rPr lang="en-GB" dirty="0" smtClean="0">
                <a:latin typeface="Comic Sans MS" panose="030F0702030302020204" pitchFamily="66" charset="0"/>
              </a:rPr>
              <a:t>Write the title: </a:t>
            </a:r>
            <a:r>
              <a:rPr lang="en-GB" b="1" u="sng" dirty="0" smtClean="0">
                <a:latin typeface="Comic Sans MS" panose="030F0702030302020204" pitchFamily="66" charset="0"/>
              </a:rPr>
              <a:t>Hitler’s Rise to Power</a:t>
            </a:r>
          </a:p>
          <a:p>
            <a:pPr marL="0" indent="0">
              <a:buNone/>
            </a:pPr>
            <a:endParaRPr lang="en-GB" b="1" u="sng" dirty="0" smtClean="0">
              <a:latin typeface="Comic Sans MS" panose="030F0702030302020204" pitchFamily="66" charset="0"/>
            </a:endParaRPr>
          </a:p>
          <a:p>
            <a:pPr marL="0" indent="0">
              <a:buNone/>
            </a:pPr>
            <a:r>
              <a:rPr lang="en-GB" b="1" u="sng" dirty="0" smtClean="0">
                <a:latin typeface="Comic Sans MS" panose="030F0702030302020204" pitchFamily="66" charset="0"/>
              </a:rPr>
              <a:t>If you have your book then please work in your book, but if not work on lined paper or in </a:t>
            </a:r>
            <a:r>
              <a:rPr lang="en-GB" b="1" u="sng" smtClean="0">
                <a:latin typeface="Comic Sans MS" panose="030F0702030302020204" pitchFamily="66" charset="0"/>
              </a:rPr>
              <a:t>a Word </a:t>
            </a:r>
            <a:r>
              <a:rPr lang="en-GB" b="1" u="sng" dirty="0" smtClean="0">
                <a:latin typeface="Comic Sans MS" panose="030F0702030302020204" pitchFamily="66" charset="0"/>
              </a:rPr>
              <a:t>document on your computer. </a:t>
            </a:r>
          </a:p>
          <a:p>
            <a:pPr marL="0" indent="0">
              <a:buNone/>
            </a:pPr>
            <a:endParaRPr lang="en-GB" dirty="0"/>
          </a:p>
        </p:txBody>
      </p:sp>
    </p:spTree>
    <p:extLst>
      <p:ext uri="{BB962C8B-B14F-4D97-AF65-F5344CB8AC3E}">
        <p14:creationId xmlns:p14="http://schemas.microsoft.com/office/powerpoint/2010/main" val="1642179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814" y="369888"/>
            <a:ext cx="5524500" cy="2901120"/>
          </a:xfrm>
          <a:solidFill>
            <a:srgbClr val="FFFF00"/>
          </a:solidFill>
        </p:spPr>
        <p:txBody>
          <a:bodyPr>
            <a:normAutofit fontScale="62500" lnSpcReduction="20000"/>
          </a:bodyPr>
          <a:lstStyle/>
          <a:p>
            <a:pPr marL="0" indent="0">
              <a:buNone/>
            </a:pPr>
            <a:r>
              <a:rPr lang="en-GB" b="1" u="sng" dirty="0" smtClean="0">
                <a:latin typeface="Comic Sans MS" panose="030F0702030302020204" pitchFamily="66" charset="0"/>
              </a:rPr>
              <a:t>TASK 1</a:t>
            </a:r>
          </a:p>
          <a:p>
            <a:r>
              <a:rPr lang="en-GB" dirty="0" smtClean="0">
                <a:latin typeface="Comic Sans MS" panose="030F0702030302020204" pitchFamily="66" charset="0"/>
              </a:rPr>
              <a:t>Write the title: </a:t>
            </a:r>
            <a:r>
              <a:rPr lang="en-GB" b="1" u="sng" dirty="0" smtClean="0">
                <a:latin typeface="Comic Sans MS" panose="030F0702030302020204" pitchFamily="66" charset="0"/>
              </a:rPr>
              <a:t>Hitler’s Rise to Power</a:t>
            </a:r>
          </a:p>
          <a:p>
            <a:r>
              <a:rPr lang="en-GB" dirty="0" smtClean="0">
                <a:latin typeface="Comic Sans MS" panose="030F0702030302020204" pitchFamily="66" charset="0"/>
              </a:rPr>
              <a:t>Watch the clip about Hitler’s Rise to Power. You will have to scroll down the page to find the video.</a:t>
            </a:r>
          </a:p>
          <a:p>
            <a:r>
              <a:rPr lang="en-GB" b="1" u="sng" dirty="0" smtClean="0">
                <a:latin typeface="Comic Sans MS" panose="030F0702030302020204" pitchFamily="66" charset="0"/>
              </a:rPr>
              <a:t>While watching try to put the  events on the right in order of which they happened.</a:t>
            </a:r>
          </a:p>
          <a:p>
            <a:r>
              <a:rPr lang="en-GB" dirty="0" smtClean="0">
                <a:latin typeface="Comic Sans MS" panose="030F0702030302020204" pitchFamily="66" charset="0"/>
              </a:rPr>
              <a:t>Use the knowledge organiser attached if you need help with any key words that you don’t understand or see the next slide. </a:t>
            </a:r>
          </a:p>
        </p:txBody>
      </p:sp>
      <p:sp>
        <p:nvSpPr>
          <p:cNvPr id="4" name="TextBox 3"/>
          <p:cNvSpPr txBox="1"/>
          <p:nvPr/>
        </p:nvSpPr>
        <p:spPr>
          <a:xfrm>
            <a:off x="972457" y="3746472"/>
            <a:ext cx="5239657" cy="2308324"/>
          </a:xfrm>
          <a:prstGeom prst="rect">
            <a:avLst/>
          </a:prstGeom>
          <a:noFill/>
        </p:spPr>
        <p:txBody>
          <a:bodyPr wrap="square" rtlCol="0">
            <a:spAutoFit/>
          </a:bodyPr>
          <a:lstStyle/>
          <a:p>
            <a:r>
              <a:rPr lang="en-GB" sz="3600" dirty="0" smtClean="0"/>
              <a:t>Clip: </a:t>
            </a:r>
            <a:r>
              <a:rPr lang="en-GB" sz="3600" u="sng" dirty="0" smtClean="0">
                <a:hlinkClick r:id="rId2"/>
              </a:rPr>
              <a:t>https</a:t>
            </a:r>
            <a:r>
              <a:rPr lang="en-GB" sz="3600" u="sng" dirty="0">
                <a:hlinkClick r:id="rId2"/>
              </a:rPr>
              <a:t>://www.bbc.co.uk/bitesize/guides/z3bp82p/revision/1</a:t>
            </a:r>
            <a:r>
              <a:rPr lang="en-GB" sz="3600" dirty="0" smtClean="0"/>
              <a:t>  </a:t>
            </a:r>
            <a:endParaRPr lang="en-GB" sz="3600" dirty="0"/>
          </a:p>
        </p:txBody>
      </p:sp>
      <p:sp>
        <p:nvSpPr>
          <p:cNvPr id="5" name="TextBox 4"/>
          <p:cNvSpPr txBox="1"/>
          <p:nvPr/>
        </p:nvSpPr>
        <p:spPr>
          <a:xfrm>
            <a:off x="6081486" y="369888"/>
            <a:ext cx="6110514" cy="7571303"/>
          </a:xfrm>
          <a:prstGeom prst="rect">
            <a:avLst/>
          </a:prstGeom>
          <a:noFill/>
        </p:spPr>
        <p:txBody>
          <a:bodyPr wrap="square" rtlCol="0">
            <a:spAutoFit/>
          </a:bodyPr>
          <a:lstStyle/>
          <a:p>
            <a:r>
              <a:rPr lang="en-GB" b="1" u="sng" dirty="0" smtClean="0"/>
              <a:t>Events jumbled up.</a:t>
            </a:r>
          </a:p>
          <a:p>
            <a:pPr marL="342900" indent="-342900">
              <a:buFont typeface="+mj-lt"/>
              <a:buAutoNum type="arabicPeriod"/>
            </a:pPr>
            <a:r>
              <a:rPr lang="en-GB" dirty="0" smtClean="0">
                <a:solidFill>
                  <a:srgbClr val="FF0000"/>
                </a:solidFill>
                <a:latin typeface="Comic Sans MS" panose="030F0702030302020204" pitchFamily="66" charset="0"/>
              </a:rPr>
              <a:t>Hitler wrote a book in prison called Mein </a:t>
            </a:r>
            <a:r>
              <a:rPr lang="en-GB" dirty="0" err="1" smtClean="0">
                <a:solidFill>
                  <a:srgbClr val="FF0000"/>
                </a:solidFill>
                <a:latin typeface="Comic Sans MS" panose="030F0702030302020204" pitchFamily="66" charset="0"/>
              </a:rPr>
              <a:t>Kampf</a:t>
            </a:r>
            <a:r>
              <a:rPr lang="en-GB" dirty="0" smtClean="0">
                <a:solidFill>
                  <a:srgbClr val="FF0000"/>
                </a:solidFill>
                <a:latin typeface="Comic Sans MS" panose="030F0702030302020204" pitchFamily="66" charset="0"/>
              </a:rPr>
              <a:t> where he outlined his ideas.</a:t>
            </a:r>
          </a:p>
          <a:p>
            <a:pPr marL="342900" indent="-342900">
              <a:buFont typeface="+mj-lt"/>
              <a:buAutoNum type="arabicPeriod"/>
            </a:pPr>
            <a:endParaRPr lang="en-GB" dirty="0">
              <a:latin typeface="Comic Sans MS" panose="030F0702030302020204" pitchFamily="66" charset="0"/>
            </a:endParaRPr>
          </a:p>
          <a:p>
            <a:pPr marL="342900" indent="-342900">
              <a:buFont typeface="+mj-lt"/>
              <a:buAutoNum type="arabicPeriod"/>
            </a:pPr>
            <a:r>
              <a:rPr lang="en-GB" dirty="0" smtClean="0">
                <a:latin typeface="Comic Sans MS" panose="030F0702030302020204" pitchFamily="66" charset="0"/>
              </a:rPr>
              <a:t>The Great Depression hit Germany and by 1932 and 6 million people were unemployed.  These people started to turn to extreme political groups.</a:t>
            </a:r>
            <a:endParaRPr lang="en-GB" dirty="0">
              <a:latin typeface="Comic Sans MS" panose="030F0702030302020204" pitchFamily="66" charset="0"/>
            </a:endParaRPr>
          </a:p>
          <a:p>
            <a:pPr marL="342900" indent="-342900">
              <a:buFont typeface="+mj-lt"/>
              <a:buAutoNum type="arabicPeriod"/>
            </a:pPr>
            <a:endParaRPr lang="en-GB" dirty="0" smtClean="0">
              <a:latin typeface="Comic Sans MS" panose="030F0702030302020204" pitchFamily="66" charset="0"/>
            </a:endParaRPr>
          </a:p>
          <a:p>
            <a:pPr marL="342900" indent="-342900">
              <a:buFont typeface="+mj-lt"/>
              <a:buAutoNum type="arabicPeriod"/>
            </a:pPr>
            <a:r>
              <a:rPr lang="en-GB" dirty="0" smtClean="0">
                <a:latin typeface="Comic Sans MS" panose="030F0702030302020204" pitchFamily="66" charset="0"/>
              </a:rPr>
              <a:t>Hitler attempted to seize power in the Munich Putsch using violence. </a:t>
            </a:r>
          </a:p>
          <a:p>
            <a:pPr marL="342900" indent="-342900">
              <a:buFont typeface="+mj-lt"/>
              <a:buAutoNum type="arabicPeriod"/>
            </a:pPr>
            <a:endParaRPr lang="en-GB" dirty="0">
              <a:latin typeface="Comic Sans MS" panose="030F0702030302020204" pitchFamily="66" charset="0"/>
            </a:endParaRPr>
          </a:p>
          <a:p>
            <a:pPr marL="342900" indent="-342900">
              <a:buFont typeface="+mj-lt"/>
              <a:buAutoNum type="arabicPeriod"/>
            </a:pPr>
            <a:r>
              <a:rPr lang="en-GB" dirty="0" smtClean="0">
                <a:solidFill>
                  <a:srgbClr val="FF0000"/>
                </a:solidFill>
                <a:latin typeface="Comic Sans MS" panose="030F0702030302020204" pitchFamily="66" charset="0"/>
              </a:rPr>
              <a:t>President Hindenburg died and Hitler became the Fuhrer.</a:t>
            </a:r>
          </a:p>
          <a:p>
            <a:pPr marL="342900" indent="-342900">
              <a:buFont typeface="+mj-lt"/>
              <a:buAutoNum type="arabicPeriod"/>
            </a:pPr>
            <a:endParaRPr lang="en-GB" dirty="0">
              <a:latin typeface="Comic Sans MS" panose="030F0702030302020204" pitchFamily="66" charset="0"/>
            </a:endParaRPr>
          </a:p>
          <a:p>
            <a:pPr marL="342900" indent="-342900">
              <a:buFont typeface="+mj-lt"/>
              <a:buAutoNum type="arabicPeriod"/>
            </a:pPr>
            <a:r>
              <a:rPr lang="en-GB" dirty="0" smtClean="0">
                <a:latin typeface="Comic Sans MS" panose="030F0702030302020204" pitchFamily="66" charset="0"/>
              </a:rPr>
              <a:t>The Reichstag was set on fire and Hitler banned all other political parties. </a:t>
            </a:r>
          </a:p>
          <a:p>
            <a:pPr marL="342900" indent="-342900">
              <a:buFont typeface="+mj-lt"/>
              <a:buAutoNum type="arabicPeriod"/>
            </a:pPr>
            <a:endParaRPr lang="en-GB" dirty="0">
              <a:latin typeface="Comic Sans MS" panose="030F0702030302020204" pitchFamily="66" charset="0"/>
            </a:endParaRPr>
          </a:p>
          <a:p>
            <a:pPr marL="342900" indent="-342900">
              <a:buFont typeface="+mj-lt"/>
              <a:buAutoNum type="arabicPeriod"/>
            </a:pPr>
            <a:r>
              <a:rPr lang="en-GB" dirty="0" smtClean="0">
                <a:latin typeface="Comic Sans MS" panose="030F0702030302020204" pitchFamily="66" charset="0"/>
              </a:rPr>
              <a:t>Hitler killed people in his own party on the “Night of the Long Knives” to strengthen his control over the party. </a:t>
            </a:r>
          </a:p>
          <a:p>
            <a:pPr marL="342900" indent="-342900">
              <a:buFont typeface="+mj-lt"/>
              <a:buAutoNum type="arabicPeriod"/>
            </a:pPr>
            <a:endParaRPr lang="en-GB" dirty="0" smtClean="0">
              <a:latin typeface="Comic Sans MS" panose="030F0702030302020204" pitchFamily="66" charset="0"/>
            </a:endParaRPr>
          </a:p>
          <a:p>
            <a:pPr marL="342900" indent="-342900">
              <a:buFont typeface="+mj-lt"/>
              <a:buAutoNum type="arabicPeriod"/>
            </a:pPr>
            <a:r>
              <a:rPr lang="en-GB" dirty="0" smtClean="0">
                <a:latin typeface="Comic Sans MS" panose="030F0702030302020204" pitchFamily="66" charset="0"/>
              </a:rPr>
              <a:t>President Hindenburg agreed to make Hitler Chancellor.</a:t>
            </a:r>
          </a:p>
          <a:p>
            <a:endParaRPr lang="en-GB" dirty="0"/>
          </a:p>
          <a:p>
            <a:endParaRPr lang="en-GB" dirty="0"/>
          </a:p>
          <a:p>
            <a:endParaRPr lang="en-GB" dirty="0"/>
          </a:p>
        </p:txBody>
      </p:sp>
    </p:spTree>
    <p:extLst>
      <p:ext uri="{BB962C8B-B14F-4D97-AF65-F5344CB8AC3E}">
        <p14:creationId xmlns:p14="http://schemas.microsoft.com/office/powerpoint/2010/main" val="2310997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857" t="22967" r="52900" b="13542"/>
          <a:stretch/>
        </p:blipFill>
        <p:spPr>
          <a:xfrm>
            <a:off x="393154" y="377371"/>
            <a:ext cx="5325475" cy="5718630"/>
          </a:xfrm>
          <a:prstGeom prst="rect">
            <a:avLst/>
          </a:prstGeom>
        </p:spPr>
      </p:pic>
      <p:pic>
        <p:nvPicPr>
          <p:cNvPr id="3" name="Picture 2"/>
          <p:cNvPicPr>
            <a:picLocks noChangeAspect="1"/>
          </p:cNvPicPr>
          <p:nvPr/>
        </p:nvPicPr>
        <p:blipFill rotWithShape="1">
          <a:blip r:embed="rId3"/>
          <a:srcRect l="13746" t="27728" r="52566" b="25843"/>
          <a:stretch/>
        </p:blipFill>
        <p:spPr>
          <a:xfrm>
            <a:off x="5718629" y="696685"/>
            <a:ext cx="6200329" cy="4804230"/>
          </a:xfrm>
          <a:prstGeom prst="rect">
            <a:avLst/>
          </a:prstGeom>
        </p:spPr>
      </p:pic>
    </p:spTree>
    <p:extLst>
      <p:ext uri="{BB962C8B-B14F-4D97-AF65-F5344CB8AC3E}">
        <p14:creationId xmlns:p14="http://schemas.microsoft.com/office/powerpoint/2010/main" val="94909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187072"/>
            <a:ext cx="5351585" cy="6562070"/>
          </a:xfrm>
          <a:solidFill>
            <a:srgbClr val="FFFF00"/>
          </a:solidFill>
        </p:spPr>
        <p:txBody>
          <a:bodyPr>
            <a:normAutofit fontScale="70000" lnSpcReduction="20000"/>
          </a:bodyPr>
          <a:lstStyle/>
          <a:p>
            <a:pPr marL="0" indent="0">
              <a:buNone/>
            </a:pPr>
            <a:r>
              <a:rPr lang="en-GB" b="1" u="sng" dirty="0" smtClean="0">
                <a:latin typeface="Comic Sans MS" panose="030F0702030302020204" pitchFamily="66" charset="0"/>
              </a:rPr>
              <a:t>Task 2: </a:t>
            </a:r>
            <a:r>
              <a:rPr lang="en-GB" dirty="0" smtClean="0">
                <a:latin typeface="Comic Sans MS" panose="030F0702030302020204" pitchFamily="66" charset="0"/>
              </a:rPr>
              <a:t>Hopefully you may already have a copy of the knowledge organiser, but if not see the attachment in the task on the VLE or the next slide.</a:t>
            </a:r>
          </a:p>
          <a:p>
            <a:pPr marL="0" indent="0">
              <a:buNone/>
            </a:pPr>
            <a:endParaRPr lang="en-GB" dirty="0">
              <a:latin typeface="Comic Sans MS" panose="030F0702030302020204" pitchFamily="66" charset="0"/>
            </a:endParaRPr>
          </a:p>
          <a:p>
            <a:pPr marL="0" indent="0">
              <a:buNone/>
            </a:pPr>
            <a:r>
              <a:rPr lang="en-GB" b="1" u="sng" dirty="0" smtClean="0">
                <a:latin typeface="Comic Sans MS" panose="030F0702030302020204" pitchFamily="66" charset="0"/>
              </a:rPr>
              <a:t>For events 1-5 highlight in two colours the following:</a:t>
            </a:r>
          </a:p>
          <a:p>
            <a:pPr marL="514350" indent="-514350">
              <a:buAutoNum type="arabicParenR"/>
            </a:pPr>
            <a:r>
              <a:rPr lang="en-GB" b="1" u="sng" dirty="0" smtClean="0">
                <a:latin typeface="Comic Sans MS" panose="030F0702030302020204" pitchFamily="66" charset="0"/>
              </a:rPr>
              <a:t>Actions taken by the Hitler and Nazis</a:t>
            </a:r>
          </a:p>
          <a:p>
            <a:pPr marL="514350" indent="-514350">
              <a:buAutoNum type="arabicParenR"/>
            </a:pPr>
            <a:r>
              <a:rPr lang="en-GB" b="1" u="sng" dirty="0" smtClean="0">
                <a:latin typeface="Comic Sans MS" panose="030F0702030302020204" pitchFamily="66" charset="0"/>
              </a:rPr>
              <a:t>Positive outcomes for Hitler and the Nazis in their rise to power.</a:t>
            </a:r>
          </a:p>
          <a:p>
            <a:pPr marL="0" indent="0">
              <a:buNone/>
            </a:pPr>
            <a:r>
              <a:rPr lang="en-GB" dirty="0" smtClean="0">
                <a:latin typeface="Comic Sans MS" panose="030F0702030302020204" pitchFamily="66" charset="0"/>
              </a:rPr>
              <a:t>WE WILL DO EVENTS 6-9 NEXT WEEK</a:t>
            </a:r>
          </a:p>
          <a:p>
            <a:pPr marL="514350" indent="-514350">
              <a:buAutoNum type="arabicParenR"/>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If you do not have a printed copy then make a simple list of how each event helped Hitler and the Nazi party to come to power. </a:t>
            </a:r>
          </a:p>
          <a:p>
            <a:pPr marL="0" indent="0">
              <a:buNone/>
            </a:pPr>
            <a:r>
              <a:rPr lang="en-GB" dirty="0" smtClean="0">
                <a:latin typeface="Comic Sans MS" panose="030F0702030302020204" pitchFamily="66" charset="0"/>
              </a:rPr>
              <a:t>e.g. </a:t>
            </a:r>
          </a:p>
          <a:p>
            <a:pPr marL="0" indent="0">
              <a:buNone/>
            </a:pPr>
            <a:r>
              <a:rPr lang="en-GB" b="1" i="1" dirty="0" smtClean="0">
                <a:solidFill>
                  <a:srgbClr val="FF0000"/>
                </a:solidFill>
                <a:latin typeface="Comic Sans MS" panose="030F0702030302020204" pitchFamily="66" charset="0"/>
              </a:rPr>
              <a:t>1) The Munich Putsch helped Hitler to come to power because it helped him to realise that if he was to come to power then he needed to use legal methods and get people to vote for him.</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5" name="TextBox 4"/>
          <p:cNvSpPr txBox="1"/>
          <p:nvPr/>
        </p:nvSpPr>
        <p:spPr>
          <a:xfrm>
            <a:off x="7118251" y="562708"/>
            <a:ext cx="3317519" cy="369332"/>
          </a:xfrm>
          <a:prstGeom prst="rect">
            <a:avLst/>
          </a:prstGeom>
          <a:noFill/>
        </p:spPr>
        <p:txBody>
          <a:bodyPr wrap="square" rtlCol="0">
            <a:spAutoFit/>
          </a:bodyPr>
          <a:lstStyle/>
          <a:p>
            <a:r>
              <a:rPr lang="en-GB" dirty="0" smtClean="0">
                <a:latin typeface="Comic Sans MS" panose="030F0702030302020204" pitchFamily="66" charset="0"/>
              </a:rPr>
              <a:t>Knowledge Organiser</a:t>
            </a:r>
            <a:endParaRPr lang="en-GB" dirty="0">
              <a:latin typeface="Comic Sans MS" panose="030F0702030302020204" pitchFamily="66" charset="0"/>
            </a:endParaRPr>
          </a:p>
        </p:txBody>
      </p:sp>
    </p:spTree>
    <p:extLst>
      <p:ext uri="{BB962C8B-B14F-4D97-AF65-F5344CB8AC3E}">
        <p14:creationId xmlns:p14="http://schemas.microsoft.com/office/powerpoint/2010/main" val="360552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208" t="22967" r="4932" b="7193"/>
          <a:stretch/>
        </p:blipFill>
        <p:spPr>
          <a:xfrm>
            <a:off x="283237" y="595086"/>
            <a:ext cx="11676534" cy="5965371"/>
          </a:xfrm>
          <a:prstGeom prst="rect">
            <a:avLst/>
          </a:prstGeom>
        </p:spPr>
      </p:pic>
    </p:spTree>
    <p:extLst>
      <p:ext uri="{BB962C8B-B14F-4D97-AF65-F5344CB8AC3E}">
        <p14:creationId xmlns:p14="http://schemas.microsoft.com/office/powerpoint/2010/main" val="231478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857" y="1469571"/>
            <a:ext cx="3066143" cy="1872343"/>
          </a:xfrm>
          <a:solidFill>
            <a:srgbClr val="FFFF00"/>
          </a:solidFill>
        </p:spPr>
        <p:txBody>
          <a:bodyPr>
            <a:normAutofit/>
          </a:bodyPr>
          <a:lstStyle/>
          <a:p>
            <a:pPr marL="0" indent="0">
              <a:buNone/>
            </a:pPr>
            <a:r>
              <a:rPr lang="en-GB" dirty="0" smtClean="0">
                <a:latin typeface="Comic Sans MS" panose="030F0702030302020204" pitchFamily="66" charset="0"/>
              </a:rPr>
              <a:t>Task 3: Learn the meanings and the spellings of key words 1-8</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5391245" y="410070"/>
            <a:ext cx="5328366" cy="5718544"/>
          </a:xfrm>
          <a:prstGeom prst="rect">
            <a:avLst/>
          </a:prstGeom>
        </p:spPr>
      </p:pic>
    </p:spTree>
    <p:extLst>
      <p:ext uri="{BB962C8B-B14F-4D97-AF65-F5344CB8AC3E}">
        <p14:creationId xmlns:p14="http://schemas.microsoft.com/office/powerpoint/2010/main" val="393689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Next lesson you will decide which of the 9 events you think is the most important in Hitler’s rise to power.</a:t>
            </a:r>
            <a:endParaRPr lang="en-GB" dirty="0">
              <a:latin typeface="Comic Sans MS" panose="030F0702030302020204" pitchFamily="66" charset="0"/>
            </a:endParaRPr>
          </a:p>
        </p:txBody>
      </p:sp>
      <p:sp>
        <p:nvSpPr>
          <p:cNvPr id="3" name="Content Placeholder 2"/>
          <p:cNvSpPr>
            <a:spLocks noGrp="1"/>
          </p:cNvSpPr>
          <p:nvPr>
            <p:ph idx="1"/>
          </p:nvPr>
        </p:nvSpPr>
        <p:spPr>
          <a:xfrm>
            <a:off x="838200" y="1944913"/>
            <a:ext cx="10515600" cy="4232049"/>
          </a:xfrm>
          <a:solidFill>
            <a:srgbClr val="FFFF00"/>
          </a:solidFill>
        </p:spPr>
        <p:txBody>
          <a:bodyPr>
            <a:normAutofit/>
          </a:bodyPr>
          <a:lstStyle/>
          <a:p>
            <a:pPr marL="0" indent="0">
              <a:buNone/>
            </a:pPr>
            <a:endParaRPr lang="en-GB" dirty="0" smtClean="0"/>
          </a:p>
          <a:p>
            <a:pPr marL="0" indent="0">
              <a:buNone/>
            </a:pPr>
            <a:r>
              <a:rPr lang="en-GB" b="1" u="sng" dirty="0" smtClean="0">
                <a:latin typeface="Comic Sans MS" panose="030F0702030302020204" pitchFamily="66" charset="0"/>
              </a:rPr>
              <a:t>Optional Extra</a:t>
            </a:r>
            <a:r>
              <a:rPr lang="en-GB" dirty="0" smtClean="0">
                <a:latin typeface="Comic Sans MS" panose="030F0702030302020204" pitchFamily="66" charset="0"/>
              </a:rPr>
              <a:t>:  You may want to finish watching the film we started in class.  It is called  “The Rise of Evil”</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See links below:</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Part 1 – </a:t>
            </a:r>
            <a:r>
              <a:rPr lang="en-GB" dirty="0" smtClean="0">
                <a:latin typeface="Comic Sans MS" panose="030F0702030302020204" pitchFamily="66" charset="0"/>
                <a:hlinkClick r:id="rId2"/>
              </a:rPr>
              <a:t>https://www.youtube.com/watch?v=yMVy8_98I-o</a:t>
            </a:r>
            <a:r>
              <a:rPr lang="en-GB" dirty="0" smtClean="0">
                <a:latin typeface="Comic Sans MS" panose="030F0702030302020204" pitchFamily="66" charset="0"/>
              </a:rPr>
              <a:t>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Part 2 -  </a:t>
            </a:r>
            <a:r>
              <a:rPr lang="en-GB" dirty="0" smtClean="0">
                <a:latin typeface="Comic Sans MS" panose="030F0702030302020204" pitchFamily="66" charset="0"/>
                <a:hlinkClick r:id="rId3"/>
              </a:rPr>
              <a:t>https://www.youtube.com/watch?v=GrLK3iY4xb8</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1357230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472</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Lesson Objective</vt:lpstr>
      <vt:lpstr>PowerPoint Presentation</vt:lpstr>
      <vt:lpstr>PowerPoint Presentation</vt:lpstr>
      <vt:lpstr>PowerPoint Presentation</vt:lpstr>
      <vt:lpstr>PowerPoint Presentation</vt:lpstr>
      <vt:lpstr>PowerPoint Presentation</vt:lpstr>
      <vt:lpstr>Next lesson you will decide which of the 9 events you think is the most important in Hitler’s rise to power.</vt:lpstr>
    </vt:vector>
  </TitlesOfParts>
  <Company>Hollingworth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Hitler</dc:title>
  <dc:creator>Mrs A Holmes</dc:creator>
  <cp:lastModifiedBy>Mr L McDermott</cp:lastModifiedBy>
  <cp:revision>18</cp:revision>
  <dcterms:created xsi:type="dcterms:W3CDTF">2020-03-22T16:14:06Z</dcterms:created>
  <dcterms:modified xsi:type="dcterms:W3CDTF">2020-03-25T12:55:59Z</dcterms:modified>
</cp:coreProperties>
</file>